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305" r:id="rId3"/>
    <p:sldId id="311" r:id="rId4"/>
    <p:sldId id="310" r:id="rId5"/>
    <p:sldId id="306" r:id="rId6"/>
    <p:sldId id="307" r:id="rId7"/>
    <p:sldId id="308" r:id="rId8"/>
    <p:sldId id="315" r:id="rId9"/>
    <p:sldId id="312" r:id="rId10"/>
    <p:sldId id="325" r:id="rId11"/>
    <p:sldId id="323" r:id="rId12"/>
    <p:sldId id="324" r:id="rId13"/>
    <p:sldId id="318" r:id="rId14"/>
    <p:sldId id="270" r:id="rId15"/>
    <p:sldId id="319" r:id="rId16"/>
    <p:sldId id="313" r:id="rId17"/>
    <p:sldId id="314" r:id="rId18"/>
  </p:sldIdLst>
  <p:sldSz cx="9144000" cy="5143500" type="screen16x9"/>
  <p:notesSz cx="6858000" cy="9144000"/>
  <p:embeddedFontLst>
    <p:embeddedFont>
      <p:font typeface="Nanum Pen Script" panose="020B0604020202020204" charset="-127"/>
      <p:regular r:id="rId20"/>
    </p:embeddedFont>
    <p:embeddedFont>
      <p:font typeface="Bradley Hand ITC" panose="03070402050302030203" pitchFamily="66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2000505000000020004" pitchFamily="2" charset="0"/>
      <p:regular r:id="rId26"/>
      <p:bold r:id="rId27"/>
      <p:italic r:id="rId28"/>
      <p:boldItalic r:id="rId29"/>
    </p:embeddedFont>
    <p:embeddedFont>
      <p:font typeface="Montserrat SemiBold" panose="020B0604020202020204" charset="0"/>
      <p:regular r:id="rId30"/>
      <p:bold r:id="rId31"/>
      <p:italic r:id="rId32"/>
      <p:boldItalic r:id="rId33"/>
    </p:embeddedFont>
    <p:embeddedFont>
      <p:font typeface="Quicksand" panose="020B0604020202020204" charset="0"/>
      <p:regular r:id="rId34"/>
      <p:bold r:id="rId35"/>
    </p:embeddedFont>
    <p:embeddedFont>
      <p:font typeface="Quicksan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3FEBF-0138-43CF-BCE0-8FEE6163905C}">
  <a:tblStyle styleId="{4E53FEBF-0138-43CF-BCE0-8FEE61639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/>
    <p:restoredTop sz="79423" autoAdjust="0"/>
  </p:normalViewPr>
  <p:slideViewPr>
    <p:cSldViewPr snapToGrid="0">
      <p:cViewPr varScale="1">
        <p:scale>
          <a:sx n="90" d="100"/>
          <a:sy n="90" d="100"/>
        </p:scale>
        <p:origin x="1061" y="6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0bfe70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0bfe701d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-001" dirty="0" err="1"/>
              <a:t>i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v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 to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y</a:t>
            </a:r>
            <a:r>
              <a:rPr lang="en-001" dirty="0"/>
              <a:t>,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o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x</a:t>
            </a:r>
            <a:r>
              <a:rPr lang="en-001" dirty="0"/>
              <a:t> Team, we will show you how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b</a:t>
            </a:r>
            <a:r>
              <a:rPr lang="en-001" dirty="0"/>
              <a:t>u</a:t>
            </a:r>
            <a:r>
              <a:rPr lang="fr-FR" dirty="0"/>
              <a:t>i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y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001" dirty="0"/>
            </a:br>
            <a:r>
              <a:rPr lang="en-001" dirty="0"/>
              <a:t>To </a:t>
            </a:r>
            <a:r>
              <a:rPr lang="fr-FR" dirty="0" err="1"/>
              <a:t>fulfil</a:t>
            </a:r>
            <a:r>
              <a:rPr lang="en-001" dirty="0"/>
              <a:t> this goal, we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u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a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 err="1"/>
              <a:t>ining</a:t>
            </a:r>
            <a:r>
              <a:rPr lang="en-001" dirty="0"/>
              <a:t> </a:t>
            </a:r>
            <a:r>
              <a:rPr lang="fr-FR" dirty="0"/>
              <a:t>English</a:t>
            </a:r>
            <a:r>
              <a:rPr lang="en-001" dirty="0"/>
              <a:t> Premiere League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. This dataset g</a:t>
            </a:r>
            <a:r>
              <a:rPr lang="fr-FR" dirty="0"/>
              <a:t>a</a:t>
            </a:r>
            <a:r>
              <a:rPr lang="en-001" dirty="0"/>
              <a:t>v</a:t>
            </a:r>
            <a:r>
              <a:rPr lang="fr-FR" dirty="0"/>
              <a:t>e</a:t>
            </a:r>
            <a:r>
              <a:rPr lang="en-001" dirty="0"/>
              <a:t> us var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b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 err="1"/>
              <a:t>ics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 err="1"/>
              <a:t>uch</a:t>
            </a:r>
            <a:r>
              <a:rPr lang="en-001" dirty="0"/>
              <a:t> a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f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s</a:t>
            </a:r>
            <a:r>
              <a:rPr lang="en-001" dirty="0"/>
              <a:t>h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t</a:t>
            </a:r>
            <a:r>
              <a:rPr lang="fr-FR" dirty="0"/>
              <a:t>c</a:t>
            </a:r>
            <a:r>
              <a:rPr lang="en-001" dirty="0"/>
              <a:t>, but also Odds from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betting website</a:t>
            </a:r>
            <a:r>
              <a:rPr lang="fr-FR" dirty="0"/>
              <a:t>s</a:t>
            </a:r>
            <a:r>
              <a:rPr lang="en-001" dirty="0"/>
              <a:t>. What is an odd? </a:t>
            </a:r>
            <a:r>
              <a:rPr lang="fr-FR" dirty="0"/>
              <a:t>I</a:t>
            </a:r>
            <a:r>
              <a:rPr lang="en-001" dirty="0"/>
              <a:t>’ll show you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512580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6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7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56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924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71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S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m</a:t>
            </a:r>
            <a:r>
              <a:rPr lang="fr-FR" dirty="0"/>
              <a:t>a</a:t>
            </a:r>
            <a:r>
              <a:rPr lang="en-001" dirty="0"/>
              <a:t>g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k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b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g</a:t>
            </a:r>
            <a:r>
              <a:rPr lang="en-001" dirty="0"/>
              <a:t>a</a:t>
            </a:r>
            <a:r>
              <a:rPr lang="fr-FR" dirty="0"/>
              <a:t>m</a:t>
            </a:r>
            <a:r>
              <a:rPr lang="en-001" dirty="0"/>
              <a:t>e.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g</a:t>
            </a:r>
            <a:r>
              <a:rPr lang="en-001" dirty="0"/>
              <a:t>o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t</a:t>
            </a:r>
            <a:r>
              <a:rPr lang="en-001" dirty="0"/>
              <a:t>his kind of website,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789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Y</a:t>
            </a:r>
            <a:r>
              <a:rPr lang="fr-FR" dirty="0"/>
              <a:t>o</a:t>
            </a:r>
            <a:r>
              <a:rPr lang="en-001" dirty="0"/>
              <a:t>u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x</a:t>
            </a:r>
            <a:r>
              <a:rPr lang="en-001" dirty="0"/>
              <a:t>t </a:t>
            </a:r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b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g</a:t>
            </a:r>
            <a:r>
              <a:rPr lang="en-001" dirty="0"/>
              <a:t>a</a:t>
            </a:r>
            <a:r>
              <a:rPr lang="fr-FR" dirty="0"/>
              <a:t>m</a:t>
            </a:r>
            <a:r>
              <a:rPr lang="en-001" dirty="0"/>
              <a:t>e,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home and away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s</a:t>
            </a:r>
            <a:r>
              <a:rPr lang="en-001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78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o</a:t>
            </a:r>
            <a:r>
              <a:rPr lang="en-001" dirty="0"/>
              <a:t>w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v</a:t>
            </a:r>
            <a:r>
              <a:rPr lang="fr-FR" dirty="0"/>
              <a:t>i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s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s!</a:t>
            </a:r>
          </a:p>
          <a:p>
            <a:pPr marL="158750" indent="0">
              <a:buNone/>
            </a:pPr>
            <a:r>
              <a:rPr lang="en-001" dirty="0"/>
              <a:t>The role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is to multiply you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, but only in the </a:t>
            </a:r>
            <a:r>
              <a:rPr lang="en-001" dirty="0" err="1"/>
              <a:t>scen</a:t>
            </a:r>
            <a:r>
              <a:rPr lang="fr-FR" dirty="0"/>
              <a:t>a</a:t>
            </a:r>
            <a:r>
              <a:rPr lang="en-001" dirty="0" err="1"/>
              <a:t>ri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r prediction realised itself !</a:t>
            </a:r>
          </a:p>
          <a:p>
            <a:pPr marL="158750" indent="0"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9980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L</a:t>
            </a:r>
            <a:r>
              <a:rPr lang="en-001" dirty="0" err="1"/>
              <a:t>iverpool</a:t>
            </a:r>
            <a:r>
              <a:rPr lang="en-001" dirty="0"/>
              <a:t> wins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14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s </a:t>
            </a:r>
            <a:r>
              <a:rPr lang="fr-FR" dirty="0"/>
              <a:t>D</a:t>
            </a:r>
            <a:r>
              <a:rPr lang="en-001" dirty="0"/>
              <a:t>raw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26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s.</a:t>
            </a:r>
            <a:endParaRPr lang="fr-FR" dirty="0"/>
          </a:p>
          <a:p>
            <a:pPr marL="158750" indent="0">
              <a:buNone/>
            </a:pPr>
            <a:endParaRPr lang="en-001" dirty="0"/>
          </a:p>
          <a:p>
            <a:pPr marL="158750" indent="0">
              <a:buNone/>
            </a:pPr>
            <a:r>
              <a:rPr lang="en-001" dirty="0"/>
              <a:t>So if you bet 100 </a:t>
            </a:r>
            <a:r>
              <a:rPr lang="fr-FR" dirty="0"/>
              <a:t>f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c</a:t>
            </a:r>
            <a:r>
              <a:rPr lang="en-001" dirty="0"/>
              <a:t>s on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ha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 =&gt;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e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n 1’475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080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u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d,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s 3 possible match results: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Home </a:t>
            </a:r>
            <a:r>
              <a:rPr lang="fr-FR" dirty="0"/>
              <a:t>t</a:t>
            </a:r>
            <a:r>
              <a:rPr lang="en-001" dirty="0" err="1"/>
              <a:t>eam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raw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or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Away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p</a:t>
            </a:r>
            <a:r>
              <a:rPr lang="fr-FR" dirty="0"/>
              <a:t>u</a:t>
            </a:r>
            <a:r>
              <a:rPr lang="en-001" dirty="0"/>
              <a:t>t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b="1" dirty="0"/>
              <a:t>o </a:t>
            </a:r>
            <a:r>
              <a:rPr lang="fr-FR" b="1" dirty="0"/>
              <a:t>a</a:t>
            </a:r>
            <a:r>
              <a:rPr lang="en-001" b="1" dirty="0"/>
              <a:t> </a:t>
            </a:r>
            <a:r>
              <a:rPr lang="fr-FR" b="1" dirty="0"/>
              <a:t>b</a:t>
            </a:r>
            <a:r>
              <a:rPr lang="en-001" b="1" dirty="0" err="1"/>
              <a:t>i</a:t>
            </a:r>
            <a:r>
              <a:rPr lang="fr-FR" b="1" dirty="0"/>
              <a:t>n</a:t>
            </a:r>
            <a:r>
              <a:rPr lang="en-001" b="1" dirty="0"/>
              <a:t>a</a:t>
            </a:r>
            <a:r>
              <a:rPr lang="fr-FR" b="1" dirty="0"/>
              <a:t>r</a:t>
            </a:r>
            <a:r>
              <a:rPr lang="en-001" b="1" dirty="0"/>
              <a:t>y </a:t>
            </a:r>
            <a:r>
              <a:rPr lang="fr-FR" b="1" dirty="0"/>
              <a:t>v</a:t>
            </a:r>
            <a:r>
              <a:rPr lang="en-001" b="1" dirty="0"/>
              <a:t>a</a:t>
            </a:r>
            <a:r>
              <a:rPr lang="fr-FR" b="1" dirty="0"/>
              <a:t>r</a:t>
            </a:r>
            <a:r>
              <a:rPr lang="en-001" b="1" dirty="0" err="1"/>
              <a:t>i</a:t>
            </a:r>
            <a:r>
              <a:rPr lang="fr-FR" b="1" dirty="0"/>
              <a:t>a</a:t>
            </a:r>
            <a:r>
              <a:rPr lang="en-001" b="1" dirty="0"/>
              <a:t>b</a:t>
            </a:r>
            <a:r>
              <a:rPr lang="fr-FR" b="1" dirty="0"/>
              <a:t>l</a:t>
            </a:r>
            <a:r>
              <a:rPr lang="en-001" b="1" dirty="0"/>
              <a:t>e. </a:t>
            </a:r>
            <a:r>
              <a:rPr lang="fr-FR" b="0" dirty="0"/>
              <a:t>F</a:t>
            </a:r>
            <a:r>
              <a:rPr lang="en-001" b="0" dirty="0"/>
              <a:t>o</a:t>
            </a:r>
            <a:r>
              <a:rPr lang="fr-FR" b="0" dirty="0"/>
              <a:t>r</a:t>
            </a:r>
            <a:r>
              <a:rPr lang="en-001" b="0" dirty="0"/>
              <a:t> instance,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b="1" dirty="0"/>
              <a:t>c</a:t>
            </a:r>
            <a:r>
              <a:rPr lang="en-001" b="1" dirty="0"/>
              <a:t>a</a:t>
            </a:r>
            <a:r>
              <a:rPr lang="fr-FR" b="1" dirty="0"/>
              <a:t>n</a:t>
            </a:r>
            <a:r>
              <a:rPr lang="en-001" b="1" dirty="0"/>
              <a:t> WIN </a:t>
            </a:r>
            <a:r>
              <a:rPr lang="fr-FR" b="1" dirty="0"/>
              <a:t>o</a:t>
            </a:r>
            <a:r>
              <a:rPr lang="en-001" b="1" dirty="0"/>
              <a:t>r </a:t>
            </a:r>
            <a:r>
              <a:rPr lang="fr-FR" b="1" dirty="0"/>
              <a:t>N</a:t>
            </a:r>
            <a:r>
              <a:rPr lang="en-001" b="1" dirty="0"/>
              <a:t>O</a:t>
            </a:r>
            <a:r>
              <a:rPr lang="fr-FR" b="1" dirty="0"/>
              <a:t>T</a:t>
            </a:r>
            <a:r>
              <a:rPr lang="en-001" b="1" dirty="0"/>
              <a:t> WIN.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look at these </a:t>
            </a:r>
            <a:r>
              <a:rPr lang="en-001" dirty="0" err="1"/>
              <a:t>sca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X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x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set by betting websites for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v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t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y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E, going from 1 to 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Y axis is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y : 1=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0 = did NOT WIN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We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s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o</a:t>
            </a:r>
            <a:r>
              <a:rPr lang="en-001" dirty="0"/>
              <a:t>p</a:t>
            </a:r>
            <a:r>
              <a:rPr lang="fr-FR" dirty="0"/>
              <a:t>l</a:t>
            </a:r>
            <a:r>
              <a:rPr lang="en-001" dirty="0"/>
              <a:t>e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v</a:t>
            </a:r>
            <a:r>
              <a:rPr lang="en-001" dirty="0"/>
              <a:t>e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n their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bet </a:t>
            </a:r>
            <a:r>
              <a:rPr lang="en-001" dirty="0" err="1"/>
              <a:t>multipl</a:t>
            </a:r>
            <a:r>
              <a:rPr lang="fr-FR" dirty="0"/>
              <a:t>i</a:t>
            </a:r>
            <a:r>
              <a:rPr lang="en-001" dirty="0"/>
              <a:t>e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y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n 15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! 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e, </a:t>
            </a:r>
            <a:r>
              <a:rPr lang="fr-FR" dirty="0"/>
              <a:t>i</a:t>
            </a:r>
            <a:r>
              <a:rPr lang="en-001" dirty="0"/>
              <a:t>t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e</a:t>
            </a:r>
            <a:r>
              <a:rPr lang="fr-FR" dirty="0"/>
              <a:t>b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v</a:t>
            </a:r>
            <a:r>
              <a:rPr lang="en-001" dirty="0"/>
              <a:t>e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y</a:t>
            </a: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When we look at </a:t>
            </a:r>
            <a:r>
              <a:rPr lang="fr-FR" dirty="0"/>
              <a:t>D</a:t>
            </a:r>
            <a:r>
              <a:rPr lang="en-001" dirty="0"/>
              <a:t>raw </a:t>
            </a:r>
            <a:r>
              <a:rPr lang="en-001" dirty="0" err="1"/>
              <a:t>matc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, </a:t>
            </a:r>
            <a:r>
              <a:rPr lang="fr-FR" dirty="0"/>
              <a:t>n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s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for away team... </a:t>
            </a:r>
            <a:r>
              <a:rPr lang="fr-FR" dirty="0"/>
              <a:t>S</a:t>
            </a:r>
            <a:r>
              <a:rPr lang="en-001" dirty="0" err="1"/>
              <a:t>ometimes</a:t>
            </a:r>
            <a:r>
              <a:rPr lang="en-001" dirty="0"/>
              <a:t> </a:t>
            </a:r>
            <a:r>
              <a:rPr lang="en-001" dirty="0" err="1"/>
              <a:t>peopl</a:t>
            </a:r>
            <a:r>
              <a:rPr lang="fr-FR" dirty="0"/>
              <a:t>e</a:t>
            </a:r>
            <a:r>
              <a:rPr lang="en-001" dirty="0"/>
              <a:t> have w</a:t>
            </a:r>
            <a:r>
              <a:rPr lang="fr-FR" dirty="0"/>
              <a:t>o</a:t>
            </a:r>
            <a:r>
              <a:rPr lang="en-001" dirty="0"/>
              <a:t>n 50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 err="1"/>
              <a:t>i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s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4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So, here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f</a:t>
            </a:r>
            <a:r>
              <a:rPr lang="en-001" dirty="0"/>
              <a:t>a</a:t>
            </a:r>
            <a:r>
              <a:rPr lang="fr-FR" dirty="0"/>
              <a:t>c</a:t>
            </a:r>
            <a:r>
              <a:rPr lang="en-001" dirty="0"/>
              <a:t>e a </a:t>
            </a:r>
            <a:r>
              <a:rPr lang="en-001" dirty="0" err="1"/>
              <a:t>Cla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f</a:t>
            </a:r>
            <a:r>
              <a:rPr lang="fr-FR" dirty="0"/>
              <a:t>i</a:t>
            </a:r>
            <a:r>
              <a:rPr lang="en-001" dirty="0"/>
              <a:t>c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o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m</a:t>
            </a:r>
            <a:r>
              <a:rPr lang="en-001" dirty="0"/>
              <a:t>. </a:t>
            </a:r>
            <a:r>
              <a:rPr lang="fr-FR" dirty="0"/>
              <a:t>T</a:t>
            </a:r>
            <a:r>
              <a:rPr lang="en-001" dirty="0"/>
              <a:t>o build the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st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g</a:t>
            </a:r>
            <a:r>
              <a:rPr lang="fr-FR" dirty="0"/>
              <a:t>y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e,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most accurate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 calculating the match result.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In order to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i</a:t>
            </a:r>
            <a:r>
              <a:rPr lang="en-001" dirty="0"/>
              <a:t>t, </a:t>
            </a:r>
            <a:r>
              <a:rPr lang="fr-FR" dirty="0"/>
              <a:t>w</a:t>
            </a:r>
            <a:r>
              <a:rPr lang="en-001" dirty="0"/>
              <a:t>e tried 2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: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g</a:t>
            </a:r>
            <a:r>
              <a:rPr lang="en-001" dirty="0" err="1"/>
              <a:t>i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s</a:t>
            </a:r>
            <a:r>
              <a:rPr lang="fr-FR" dirty="0"/>
              <a:t>s</a:t>
            </a:r>
            <a:r>
              <a:rPr lang="en-001" dirty="0" err="1"/>
              <a:t>i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 err="1"/>
              <a:t>ecision</a:t>
            </a:r>
            <a:r>
              <a:rPr lang="en-001" dirty="0"/>
              <a:t> Trees. 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t two set of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n</a:t>
            </a:r>
            <a:r>
              <a:rPr lang="en-001" dirty="0"/>
              <a:t>d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v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: does the odds predict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o</a:t>
            </a:r>
            <a:r>
              <a:rPr lang="en-001" dirty="0"/>
              <a:t>r the match statistics?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27179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3806975"/>
            <a:ext cx="77040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318550"/>
            <a:ext cx="77040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304350"/>
            <a:ext cx="7536600" cy="3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 Light"/>
              <a:buAutoNum type="arabicPeriod"/>
              <a:defRPr sz="1400">
                <a:solidFill>
                  <a:srgbClr val="07243D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724549" y="365406"/>
            <a:ext cx="30453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719950" y="347125"/>
            <a:ext cx="62181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578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72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91C2157-065C-4C30-BC32-7CB54C0DF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213"/>
          <a:stretch/>
        </p:blipFill>
        <p:spPr bwMode="auto">
          <a:xfrm>
            <a:off x="0" y="-459331"/>
            <a:ext cx="9144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278523" y="3448785"/>
            <a:ext cx="8323610" cy="866452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/>
          <a:p>
            <a:pPr marL="18288" lvl="0" indent="-192024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ENGLISH PREMIERE LEAGUE MATCH RESULTS</a:t>
            </a:r>
            <a:br>
              <a:rPr lang="en-001" dirty="0">
                <a:solidFill>
                  <a:schemeClr val="tx1"/>
                </a:solidFill>
              </a:rPr>
            </a:br>
            <a:r>
              <a:rPr lang="en-001" sz="2000" b="0" dirty="0">
                <a:solidFill>
                  <a:schemeClr val="accent2"/>
                </a:solidFill>
              </a:rPr>
              <a:t>How to build a be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i</a:t>
            </a:r>
            <a:r>
              <a:rPr lang="en-001" sz="2000" b="0" dirty="0">
                <a:solidFill>
                  <a:schemeClr val="accent2"/>
                </a:solidFill>
              </a:rPr>
              <a:t>n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 </a:t>
            </a:r>
            <a:r>
              <a:rPr lang="fr-FR" sz="2000" b="0" dirty="0">
                <a:solidFill>
                  <a:schemeClr val="accent2"/>
                </a:solidFill>
              </a:rPr>
              <a:t>s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r</a:t>
            </a:r>
            <a:r>
              <a:rPr lang="en-001" sz="2000" b="0" dirty="0">
                <a:solidFill>
                  <a:schemeClr val="accent2"/>
                </a:solidFill>
              </a:rPr>
              <a:t>a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e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y</a:t>
            </a:r>
            <a:endParaRPr b="0" dirty="0">
              <a:solidFill>
                <a:schemeClr val="accent2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278523" y="4315237"/>
            <a:ext cx="7704000" cy="617782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</a:rPr>
              <a:t>R</a:t>
            </a:r>
            <a:r>
              <a:rPr lang="fr-FR" b="1" dirty="0">
                <a:solidFill>
                  <a:schemeClr val="accent2"/>
                </a:solidFill>
              </a:rPr>
              <a:t>O</a:t>
            </a:r>
            <a:r>
              <a:rPr lang="en-001" b="1" dirty="0">
                <a:solidFill>
                  <a:schemeClr val="accent2"/>
                </a:solidFill>
              </a:rPr>
              <a:t>L</a:t>
            </a:r>
            <a:r>
              <a:rPr lang="fr-FR" b="1" dirty="0">
                <a:solidFill>
                  <a:schemeClr val="accent2"/>
                </a:solidFill>
              </a:rPr>
              <a:t>E</a:t>
            </a:r>
            <a:r>
              <a:rPr lang="en-001" b="1" dirty="0">
                <a:solidFill>
                  <a:schemeClr val="accent2"/>
                </a:solidFill>
              </a:rPr>
              <a:t>X </a:t>
            </a:r>
            <a:r>
              <a:rPr lang="fr-FR" b="1" dirty="0">
                <a:solidFill>
                  <a:schemeClr val="accent2"/>
                </a:solidFill>
              </a:rPr>
              <a:t>T</a:t>
            </a:r>
            <a:r>
              <a:rPr lang="en-001" b="1" dirty="0">
                <a:solidFill>
                  <a:schemeClr val="accent2"/>
                </a:solidFill>
              </a:rPr>
              <a:t>E</a:t>
            </a:r>
            <a:r>
              <a:rPr lang="fr-FR" b="1" dirty="0">
                <a:solidFill>
                  <a:schemeClr val="accent2"/>
                </a:solidFill>
              </a:rPr>
              <a:t>A</a:t>
            </a:r>
            <a:r>
              <a:rPr lang="en-001" b="1" dirty="0">
                <a:solidFill>
                  <a:schemeClr val="accent2"/>
                </a:solidFill>
              </a:rPr>
              <a:t>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Alexandre Lang, Joël Kuflom,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b</a:t>
            </a:r>
            <a:r>
              <a:rPr lang="fr-FR" dirty="0">
                <a:solidFill>
                  <a:schemeClr val="tx1"/>
                </a:solidFill>
              </a:rPr>
              <a:t>d</a:t>
            </a:r>
            <a:r>
              <a:rPr lang="en-001" dirty="0">
                <a:solidFill>
                  <a:schemeClr val="tx1"/>
                </a:solidFill>
              </a:rPr>
              <a:t>u</a:t>
            </a:r>
            <a:r>
              <a:rPr lang="fr-FR" dirty="0">
                <a:solidFill>
                  <a:schemeClr val="tx1"/>
                </a:solidFill>
              </a:rPr>
              <a:t>l</a:t>
            </a:r>
            <a:r>
              <a:rPr lang="en-00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l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en-001" dirty="0">
                <a:solidFill>
                  <a:schemeClr val="tx1"/>
                </a:solidFill>
              </a:rPr>
              <a:t>r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 err="1">
                <a:solidFill>
                  <a:schemeClr val="tx1"/>
                </a:solidFill>
              </a:rPr>
              <a:t>i</a:t>
            </a:r>
            <a:r>
              <a:rPr lang="fr-FR" dirty="0">
                <a:solidFill>
                  <a:schemeClr val="tx1"/>
                </a:solidFill>
              </a:rPr>
              <a:t>b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fr-CH" dirty="0">
                <a:solidFill>
                  <a:schemeClr val="tx1"/>
                </a:solidFill>
              </a:rPr>
              <a:t>Alsalim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en-001" dirty="0">
                <a:solidFill>
                  <a:schemeClr val="tx1"/>
                </a:solidFill>
              </a:rPr>
              <a:t>&amp; Alix Muller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BEST MODEL</a:t>
            </a:r>
            <a:endParaRPr dirty="0"/>
          </a:p>
        </p:txBody>
      </p: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552685" y="2953536"/>
            <a:ext cx="1963579" cy="49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2000" dirty="0">
                <a:solidFill>
                  <a:schemeClr val="dk2"/>
                </a:solidFill>
              </a:rPr>
              <a:t>Home WIN</a:t>
            </a:r>
            <a:r>
              <a:rPr lang="fr-FR" sz="2000" dirty="0">
                <a:solidFill>
                  <a:schemeClr val="dk2"/>
                </a:solidFill>
              </a:rPr>
              <a:t>S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7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D44BB6-EF72-419F-A5D7-855C6AC4D7FB}"/>
              </a:ext>
            </a:extLst>
          </p:cNvPr>
          <p:cNvSpPr txBox="1"/>
          <p:nvPr/>
        </p:nvSpPr>
        <p:spPr>
          <a:xfrm>
            <a:off x="3673167" y="3369179"/>
            <a:ext cx="13003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38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138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496CC2-4921-4573-9E9A-27BB104092F0}"/>
              </a:ext>
            </a:extLst>
          </p:cNvPr>
          <p:cNvSpPr txBox="1"/>
          <p:nvPr/>
        </p:nvSpPr>
        <p:spPr>
          <a:xfrm>
            <a:off x="6844757" y="1170341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6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96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 animBg="1"/>
      <p:bldP spid="708" grpId="0" animBg="1"/>
      <p:bldP spid="709" grpId="0" animBg="1"/>
      <p:bldP spid="711" grpId="0" animBg="1"/>
      <p:bldP spid="715" grpId="0"/>
      <p:bldP spid="717" grpId="0"/>
      <p:bldP spid="718" grpId="0"/>
      <p:bldP spid="719" grpId="0"/>
      <p:bldP spid="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419967" y="403182"/>
            <a:ext cx="3829225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BEST MODEL RESULTS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en-001" sz="1800" dirty="0"/>
              <a:t>LOGISTIC </a:t>
            </a:r>
            <a:r>
              <a:rPr lang="fr-FR" sz="1800" dirty="0"/>
              <a:t>R</a:t>
            </a:r>
            <a:r>
              <a:rPr lang="en-001" sz="1800" dirty="0"/>
              <a:t>EGRESSION</a:t>
            </a:r>
            <a:br>
              <a:rPr lang="en-001" sz="1800" dirty="0"/>
            </a:br>
            <a:r>
              <a:rPr lang="en-001" sz="1800" dirty="0"/>
              <a:t>WITH MATCH STATISTICS</a:t>
            </a:r>
            <a:endParaRPr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"/>
          </p:nvPr>
        </p:nvSpPr>
        <p:spPr>
          <a:xfrm flipH="1">
            <a:off x="0" y="2041820"/>
            <a:ext cx="1640775" cy="200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Default rate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y</a:t>
            </a: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Precision</a:t>
            </a:r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534230" y="1759416"/>
            <a:ext cx="3430798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15;p51">
            <a:extLst>
              <a:ext uri="{FF2B5EF4-FFF2-40B4-BE49-F238E27FC236}">
                <a16:creationId xmlns:a16="http://schemas.microsoft.com/office/drawing/2014/main" id="{88FDF83B-4D5D-4633-A9CB-BA7CEB40C717}"/>
              </a:ext>
            </a:extLst>
          </p:cNvPr>
          <p:cNvSpPr txBox="1">
            <a:spLocks/>
          </p:cNvSpPr>
          <p:nvPr/>
        </p:nvSpPr>
        <p:spPr>
          <a:xfrm flipH="1">
            <a:off x="1736033" y="1991137"/>
            <a:ext cx="822207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2200" dirty="0">
                <a:latin typeface="Montserrat SemiBold" panose="020B0604020202020204" charset="0"/>
              </a:rPr>
              <a:t>46%</a:t>
            </a:r>
          </a:p>
          <a:p>
            <a:pPr algn="ctr"/>
            <a:endParaRPr lang="en-001" sz="2600" dirty="0">
              <a:latin typeface="Montserrat SemiBold" panose="020B0604020202020204" charset="0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</a:rPr>
              <a:t>69%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a</a:t>
            </a:r>
            <a:endParaRPr lang="en-00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</a:t>
            </a:r>
            <a:endParaRPr lang="en-001" sz="2000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1" name="Google Shape;372;p42">
            <a:extLst>
              <a:ext uri="{FF2B5EF4-FFF2-40B4-BE49-F238E27FC236}">
                <a16:creationId xmlns:a16="http://schemas.microsoft.com/office/drawing/2014/main" id="{F0B5C0E6-1557-499D-BB4D-23040A34D142}"/>
              </a:ext>
            </a:extLst>
          </p:cNvPr>
          <p:cNvSpPr txBox="1">
            <a:spLocks/>
          </p:cNvSpPr>
          <p:nvPr/>
        </p:nvSpPr>
        <p:spPr>
          <a:xfrm flipH="1">
            <a:off x="2697471" y="1965111"/>
            <a:ext cx="1714680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tea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actually won</a:t>
            </a: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8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d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n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w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4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Tr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l Positives</a:t>
            </a:r>
          </a:p>
          <a:p>
            <a:pPr marL="0" indent="0"/>
            <a:endParaRPr lang="en-001" sz="5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fr-FR" dirty="0">
              <a:solidFill>
                <a:schemeClr val="accent2"/>
              </a:solidFill>
              <a:latin typeface="Montserrat SemiBold" panose="020B0604020202020204" charset="0"/>
            </a:endParaRPr>
          </a:p>
        </p:txBody>
      </p:sp>
      <p:sp>
        <p:nvSpPr>
          <p:cNvPr id="31" name="Google Shape;7864;p65">
            <a:extLst>
              <a:ext uri="{FF2B5EF4-FFF2-40B4-BE49-F238E27FC236}">
                <a16:creationId xmlns:a16="http://schemas.microsoft.com/office/drawing/2014/main" id="{FF33CD58-1E5A-4438-8875-E03799E4FA8B}"/>
              </a:ext>
            </a:extLst>
          </p:cNvPr>
          <p:cNvSpPr/>
          <p:nvPr/>
        </p:nvSpPr>
        <p:spPr>
          <a:xfrm>
            <a:off x="419967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7865;p65">
            <a:extLst>
              <a:ext uri="{FF2B5EF4-FFF2-40B4-BE49-F238E27FC236}">
                <a16:creationId xmlns:a16="http://schemas.microsoft.com/office/drawing/2014/main" id="{3B7D4483-EF32-490C-BA9A-9FE28ACAB2CF}"/>
              </a:ext>
            </a:extLst>
          </p:cNvPr>
          <p:cNvSpPr/>
          <p:nvPr/>
        </p:nvSpPr>
        <p:spPr>
          <a:xfrm>
            <a:off x="2219774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B66FBB-BA76-4590-A1D5-9A1451C688DF}"/>
              </a:ext>
            </a:extLst>
          </p:cNvPr>
          <p:cNvSpPr txBox="1"/>
          <p:nvPr/>
        </p:nvSpPr>
        <p:spPr>
          <a:xfrm>
            <a:off x="848340" y="4215085"/>
            <a:ext cx="1298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1100" dirty="0">
                <a:latin typeface="Montserrat SemiBold" panose="020B0604020202020204" charset="0"/>
              </a:rPr>
              <a:t>When we say the Home </a:t>
            </a:r>
            <a:r>
              <a:rPr lang="en-001" sz="1100" dirty="0" err="1">
                <a:latin typeface="Montserrat SemiBold" panose="020B0604020202020204" charset="0"/>
              </a:rPr>
              <a:t>te</a:t>
            </a:r>
            <a:r>
              <a:rPr lang="fr-FR" sz="1100" dirty="0">
                <a:latin typeface="Montserrat SemiBold" panose="020B0604020202020204" charset="0"/>
              </a:rPr>
              <a:t>a</a:t>
            </a:r>
            <a:r>
              <a:rPr lang="en-001" sz="1100" dirty="0">
                <a:latin typeface="Montserrat SemiBold" panose="020B0604020202020204" charset="0"/>
              </a:rPr>
              <a:t>m will win...</a:t>
            </a:r>
            <a:endParaRPr lang="fr-FR" sz="1100" dirty="0">
              <a:latin typeface="Montserrat SemiBol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620FE-5291-4489-AE25-4EB582C78000}"/>
              </a:ext>
            </a:extLst>
          </p:cNvPr>
          <p:cNvSpPr/>
          <p:nvPr/>
        </p:nvSpPr>
        <p:spPr>
          <a:xfrm>
            <a:off x="2716951" y="4222780"/>
            <a:ext cx="1298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1800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 </a:t>
            </a:r>
          </a:p>
          <a:p>
            <a:pPr algn="ctr"/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really w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i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n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s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!</a:t>
            </a:r>
            <a:endParaRPr lang="en-001" sz="1200" b="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026" name="Picture 2" descr="Résultat de recherche d'images pour &quot;people victory&quot;">
            <a:extLst>
              <a:ext uri="{FF2B5EF4-FFF2-40B4-BE49-F238E27FC236}">
                <a16:creationId xmlns:a16="http://schemas.microsoft.com/office/drawing/2014/main" id="{EBB50CA9-BB60-41E0-9837-676CCD33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r="4923" b="6318"/>
          <a:stretch/>
        </p:blipFill>
        <p:spPr bwMode="auto">
          <a:xfrm>
            <a:off x="4877218" y="526174"/>
            <a:ext cx="3829223" cy="40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3823137" y="437742"/>
            <a:ext cx="4721774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/>
              <a:t>USION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fr-FR" sz="1800" dirty="0"/>
              <a:t>T</a:t>
            </a:r>
            <a:r>
              <a:rPr lang="en-001" sz="1800" dirty="0"/>
              <a:t>H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F</a:t>
            </a:r>
            <a:r>
              <a:rPr lang="en-001" sz="1800" dirty="0"/>
              <a:t>I</a:t>
            </a:r>
            <a:r>
              <a:rPr lang="fr-FR" sz="1800" dirty="0"/>
              <a:t>N</a:t>
            </a:r>
            <a:r>
              <a:rPr lang="en-001" sz="1800" dirty="0"/>
              <a:t>A</a:t>
            </a:r>
            <a:r>
              <a:rPr lang="fr-FR" sz="1800" dirty="0"/>
              <a:t>L</a:t>
            </a:r>
            <a:r>
              <a:rPr lang="en-001" sz="1800" dirty="0"/>
              <a:t> </a:t>
            </a:r>
            <a:r>
              <a:rPr lang="fr-FR" sz="1800" dirty="0"/>
              <a:t>R</a:t>
            </a:r>
            <a:r>
              <a:rPr lang="en-001" sz="1800" dirty="0"/>
              <a:t>E</a:t>
            </a:r>
            <a:r>
              <a:rPr lang="fr-FR" sz="1800" dirty="0"/>
              <a:t>S</a:t>
            </a:r>
            <a:r>
              <a:rPr lang="en-001" sz="1800" dirty="0"/>
              <a:t>U</a:t>
            </a:r>
            <a:r>
              <a:rPr lang="fr-FR" sz="1800" dirty="0"/>
              <a:t>L</a:t>
            </a:r>
            <a:r>
              <a:rPr lang="en-001" sz="1800" dirty="0"/>
              <a:t>TS OF THIS ANAL</a:t>
            </a:r>
            <a:r>
              <a:rPr lang="fr-FR" sz="1800" dirty="0"/>
              <a:t>Y</a:t>
            </a:r>
            <a:r>
              <a:rPr lang="en-001" sz="1800" dirty="0"/>
              <a:t>S</a:t>
            </a:r>
            <a:r>
              <a:rPr lang="fr-FR" sz="1800" dirty="0"/>
              <a:t>I</a:t>
            </a:r>
            <a:r>
              <a:rPr lang="en-001" sz="1800" dirty="0"/>
              <a:t>S</a:t>
            </a:r>
            <a:endParaRPr dirty="0"/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3894083" y="1575625"/>
            <a:ext cx="465082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2;p31">
            <a:extLst>
              <a:ext uri="{FF2B5EF4-FFF2-40B4-BE49-F238E27FC236}">
                <a16:creationId xmlns:a16="http://schemas.microsoft.com/office/drawing/2014/main" id="{F3FC321B-DF01-43F7-87F4-9960D00050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75445" y="1979203"/>
            <a:ext cx="5227239" cy="247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x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er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Better to use Match </a:t>
            </a:r>
            <a:r>
              <a:rPr lang="fr-FR" sz="1400" dirty="0" err="1">
                <a:solidFill>
                  <a:schemeClr val="tx1"/>
                </a:solidFill>
                <a:latin typeface="Montserrat SemiBold" panose="020B0604020202020204" charset="0"/>
              </a:rPr>
              <a:t>statistics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EMOTIONAL STIMULATION (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 to use Logistic Regression over De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W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H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GOOD DISTRIBUTION</a:t>
            </a: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... 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wi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h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more variables,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this model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be used to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!</a:t>
            </a:r>
          </a:p>
        </p:txBody>
      </p:sp>
      <p:pic>
        <p:nvPicPr>
          <p:cNvPr id="2050" name="Picture 2" descr="Résultat de recherche d'images pour &quot;website hd&quot;">
            <a:extLst>
              <a:ext uri="{FF2B5EF4-FFF2-40B4-BE49-F238E27FC236}">
                <a16:creationId xmlns:a16="http://schemas.microsoft.com/office/drawing/2014/main" id="{E43B377A-3407-46BC-BFD9-836D82C2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6" y="1745871"/>
            <a:ext cx="3140484" cy="22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1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72;p59">
            <a:extLst>
              <a:ext uri="{FF2B5EF4-FFF2-40B4-BE49-F238E27FC236}">
                <a16:creationId xmlns:a16="http://schemas.microsoft.com/office/drawing/2014/main" id="{8C1E0AD0-2787-B84F-98A8-530AED898057}"/>
              </a:ext>
            </a:extLst>
          </p:cNvPr>
          <p:cNvCxnSpPr>
            <a:cxnSpLocks/>
          </p:cNvCxnSpPr>
          <p:nvPr/>
        </p:nvCxnSpPr>
        <p:spPr>
          <a:xfrm>
            <a:off x="906340" y="1981310"/>
            <a:ext cx="7339026" cy="1809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p59">
            <a:extLst>
              <a:ext uri="{FF2B5EF4-FFF2-40B4-BE49-F238E27FC236}">
                <a16:creationId xmlns:a16="http://schemas.microsoft.com/office/drawing/2014/main" id="{DAC0629A-A82A-3646-A54D-6AA5DF2DF84E}"/>
              </a:ext>
            </a:extLst>
          </p:cNvPr>
          <p:cNvSpPr txBox="1">
            <a:spLocks/>
          </p:cNvSpPr>
          <p:nvPr/>
        </p:nvSpPr>
        <p:spPr>
          <a:xfrm rot="-198">
            <a:off x="969250" y="1019881"/>
            <a:ext cx="7331302" cy="80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4000" b="1" dirty="0">
                <a:solidFill>
                  <a:schemeClr val="accent2"/>
                </a:solidFill>
              </a:rPr>
              <a:t>THANK</a:t>
            </a:r>
            <a:r>
              <a:rPr lang="en-001" sz="4000" b="1" dirty="0">
                <a:solidFill>
                  <a:schemeClr val="accent2"/>
                </a:solidFill>
              </a:rPr>
              <a:t> YOU</a:t>
            </a:r>
            <a:endParaRPr lang="fr-CH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510D916-DF23-4E81-B558-97CB4BF04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5" b="37213"/>
          <a:stretch/>
        </p:blipFill>
        <p:spPr bwMode="auto">
          <a:xfrm>
            <a:off x="0" y="1999404"/>
            <a:ext cx="9144000" cy="21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0419;p71">
            <a:extLst>
              <a:ext uri="{FF2B5EF4-FFF2-40B4-BE49-F238E27FC236}">
                <a16:creationId xmlns:a16="http://schemas.microsoft.com/office/drawing/2014/main" id="{13006CE8-C575-4C3C-BE5D-EDB4F7255F36}"/>
              </a:ext>
            </a:extLst>
          </p:cNvPr>
          <p:cNvGrpSpPr/>
          <p:nvPr/>
        </p:nvGrpSpPr>
        <p:grpSpPr>
          <a:xfrm>
            <a:off x="2396358" y="1189847"/>
            <a:ext cx="511090" cy="469200"/>
            <a:chOff x="3988156" y="3380210"/>
            <a:chExt cx="353954" cy="318880"/>
          </a:xfrm>
          <a:solidFill>
            <a:schemeClr val="accent2"/>
          </a:solidFill>
        </p:grpSpPr>
        <p:sp>
          <p:nvSpPr>
            <p:cNvPr id="14" name="Google Shape;10420;p71">
              <a:extLst>
                <a:ext uri="{FF2B5EF4-FFF2-40B4-BE49-F238E27FC236}">
                  <a16:creationId xmlns:a16="http://schemas.microsoft.com/office/drawing/2014/main" id="{37E32D64-D44A-4453-98E0-025F056F2D20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1;p71">
              <a:extLst>
                <a:ext uri="{FF2B5EF4-FFF2-40B4-BE49-F238E27FC236}">
                  <a16:creationId xmlns:a16="http://schemas.microsoft.com/office/drawing/2014/main" id="{A170DC24-D772-46FC-AA4F-00E2FC67171C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2;p71">
              <a:extLst>
                <a:ext uri="{FF2B5EF4-FFF2-40B4-BE49-F238E27FC236}">
                  <a16:creationId xmlns:a16="http://schemas.microsoft.com/office/drawing/2014/main" id="{57AE6903-484D-4351-A53F-9B011A585EF0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23;p71">
              <a:extLst>
                <a:ext uri="{FF2B5EF4-FFF2-40B4-BE49-F238E27FC236}">
                  <a16:creationId xmlns:a16="http://schemas.microsoft.com/office/drawing/2014/main" id="{1366E6A6-7E51-41E3-94BF-A849541BFA1C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24;p71">
              <a:extLst>
                <a:ext uri="{FF2B5EF4-FFF2-40B4-BE49-F238E27FC236}">
                  <a16:creationId xmlns:a16="http://schemas.microsoft.com/office/drawing/2014/main" id="{85E0A065-C959-4CA9-A7C3-490576C1202F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386;p69">
            <a:extLst>
              <a:ext uri="{FF2B5EF4-FFF2-40B4-BE49-F238E27FC236}">
                <a16:creationId xmlns:a16="http://schemas.microsoft.com/office/drawing/2014/main" id="{B33784F9-145E-4F03-8EC1-1A35F799990B}"/>
              </a:ext>
            </a:extLst>
          </p:cNvPr>
          <p:cNvGrpSpPr/>
          <p:nvPr/>
        </p:nvGrpSpPr>
        <p:grpSpPr>
          <a:xfrm>
            <a:off x="6414626" y="1240677"/>
            <a:ext cx="357720" cy="355148"/>
            <a:chOff x="2496894" y="3680964"/>
            <a:chExt cx="357720" cy="355148"/>
          </a:xfrm>
          <a:solidFill>
            <a:schemeClr val="accent2"/>
          </a:solidFill>
        </p:grpSpPr>
        <p:sp>
          <p:nvSpPr>
            <p:cNvPr id="20" name="Google Shape;9387;p69">
              <a:extLst>
                <a:ext uri="{FF2B5EF4-FFF2-40B4-BE49-F238E27FC236}">
                  <a16:creationId xmlns:a16="http://schemas.microsoft.com/office/drawing/2014/main" id="{02F7643F-9D3B-4121-B18F-A606F4EA4F6C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88;p69">
              <a:extLst>
                <a:ext uri="{FF2B5EF4-FFF2-40B4-BE49-F238E27FC236}">
                  <a16:creationId xmlns:a16="http://schemas.microsoft.com/office/drawing/2014/main" id="{A7D6CB42-2982-4D7D-A7A1-32780422E2FA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89;p69">
              <a:extLst>
                <a:ext uri="{FF2B5EF4-FFF2-40B4-BE49-F238E27FC236}">
                  <a16:creationId xmlns:a16="http://schemas.microsoft.com/office/drawing/2014/main" id="{492139BC-7A95-42AB-8FD1-009EECAE6DB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90;p69">
              <a:extLst>
                <a:ext uri="{FF2B5EF4-FFF2-40B4-BE49-F238E27FC236}">
                  <a16:creationId xmlns:a16="http://schemas.microsoft.com/office/drawing/2014/main" id="{05028A0D-FDCA-4205-95CE-FAEBB6EC3658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91;p69">
              <a:extLst>
                <a:ext uri="{FF2B5EF4-FFF2-40B4-BE49-F238E27FC236}">
                  <a16:creationId xmlns:a16="http://schemas.microsoft.com/office/drawing/2014/main" id="{9D33F00F-2A2E-462A-98F3-FFE2AD4CE3D2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883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p43"/>
          <p:cNvGraphicFramePr/>
          <p:nvPr>
            <p:extLst/>
          </p:nvPr>
        </p:nvGraphicFramePr>
        <p:xfrm>
          <a:off x="717150" y="1300928"/>
          <a:ext cx="7709700" cy="2654900"/>
        </p:xfrm>
        <a:graphic>
          <a:graphicData uri="http://schemas.openxmlformats.org/drawingml/2006/table">
            <a:tbl>
              <a:tblPr>
                <a:noFill/>
                <a:tableStyleId>{4E53FEBF-0138-43CF-BCE0-8FEE6163905C}</a:tableStyleId>
              </a:tblPr>
              <a:tblGrid>
                <a:gridCol w="19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HOME WIN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s, 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en-001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Odds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, Match </a:t>
                      </a: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Statistics</a:t>
                      </a:r>
                      <a:endParaRPr lang="fr-FR"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 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</a:t>
                      </a:r>
                      <a:endParaRPr lang="en-001" sz="18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Odds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, Match </a:t>
                      </a: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Statistics</a:t>
                      </a:r>
                      <a:endParaRPr lang="fr-FR"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LOGISTIC REGRESSION</a:t>
                      </a:r>
                    </a:p>
                  </a:txBody>
                  <a:tcPr marL="91425" marR="81625" marT="91425" marB="91425" anchor="ctr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60%</a:t>
                      </a:r>
                      <a:r>
                        <a:rPr lang="en-00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, </a:t>
                      </a:r>
                      <a:r>
                        <a:rPr lang="fr-CH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69%</a:t>
                      </a:r>
                      <a:endParaRPr b="1" dirty="0">
                        <a:solidFill>
                          <a:srgbClr val="00B05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74%, 74%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70%, 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76%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DECISION TREE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59%</a:t>
                      </a:r>
                      <a:r>
                        <a:rPr lang="en-00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, </a:t>
                      </a: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66%</a:t>
                      </a:r>
                      <a:endParaRPr dirty="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74%, 74%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72%, 74%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0" name="Google Shape;390;p43"/>
          <p:cNvSpPr txBox="1">
            <a:spLocks noGrp="1"/>
          </p:cNvSpPr>
          <p:nvPr>
            <p:ph type="title"/>
          </p:nvPr>
        </p:nvSpPr>
        <p:spPr>
          <a:xfrm>
            <a:off x="719950" y="347125"/>
            <a:ext cx="62181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800" dirty="0"/>
              <a:t>FINAL RESULTS, </a:t>
            </a:r>
            <a:r>
              <a:rPr lang="fr-FR" sz="2800" dirty="0"/>
              <a:t>m</a:t>
            </a:r>
            <a:r>
              <a:rPr lang="en-001" sz="2800" dirty="0"/>
              <a:t>o</a:t>
            </a:r>
            <a:r>
              <a:rPr lang="fr-FR" sz="2800" dirty="0"/>
              <a:t>d</a:t>
            </a:r>
            <a:r>
              <a:rPr lang="en-001" sz="2800" dirty="0"/>
              <a:t>e</a:t>
            </a:r>
            <a:r>
              <a:rPr lang="fr-FR" sz="2800" dirty="0"/>
              <a:t>l</a:t>
            </a:r>
            <a:r>
              <a:rPr lang="en-001" sz="2800" dirty="0"/>
              <a:t> </a:t>
            </a:r>
            <a:r>
              <a:rPr lang="fr-FR" sz="2800" dirty="0"/>
              <a:t>a</a:t>
            </a:r>
            <a:r>
              <a:rPr lang="en-001" sz="2800" dirty="0"/>
              <a:t>c</a:t>
            </a:r>
            <a:r>
              <a:rPr lang="fr-FR" sz="2800" dirty="0"/>
              <a:t>c</a:t>
            </a:r>
            <a:r>
              <a:rPr lang="en-001" sz="2800" dirty="0"/>
              <a:t>u</a:t>
            </a:r>
            <a:r>
              <a:rPr lang="fr-FR" sz="2800" dirty="0"/>
              <a:t>r</a:t>
            </a:r>
            <a:r>
              <a:rPr lang="en-001" sz="2800" dirty="0"/>
              <a:t>a</a:t>
            </a:r>
            <a:r>
              <a:rPr lang="fr-FR" sz="2800" dirty="0"/>
              <a:t>c</a:t>
            </a:r>
            <a:r>
              <a:rPr lang="en-001" sz="2800" dirty="0"/>
              <a:t>y</a:t>
            </a:r>
            <a:endParaRPr sz="2800" dirty="0"/>
          </a:p>
        </p:txBody>
      </p:sp>
      <p:cxnSp>
        <p:nvCxnSpPr>
          <p:cNvPr id="391" name="Google Shape;391;p43"/>
          <p:cNvCxnSpPr/>
          <p:nvPr/>
        </p:nvCxnSpPr>
        <p:spPr>
          <a:xfrm>
            <a:off x="717232" y="3137299"/>
            <a:ext cx="7709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3"/>
          <p:cNvCxnSpPr/>
          <p:nvPr/>
        </p:nvCxnSpPr>
        <p:spPr>
          <a:xfrm>
            <a:off x="717232" y="3955824"/>
            <a:ext cx="7709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" name="Google Shape;393;p43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94" name="Google Shape;394;p43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95" name="Google Shape;395;p43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3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3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3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3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43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p43"/>
          <p:cNvGraphicFramePr/>
          <p:nvPr>
            <p:extLst/>
          </p:nvPr>
        </p:nvGraphicFramePr>
        <p:xfrm>
          <a:off x="717150" y="1300928"/>
          <a:ext cx="7686613" cy="2654900"/>
        </p:xfrm>
        <a:graphic>
          <a:graphicData uri="http://schemas.openxmlformats.org/drawingml/2006/table">
            <a:tbl>
              <a:tblPr>
                <a:noFill/>
                <a:tableStyleId>{4E53FEBF-0138-43CF-BCE0-8FEE6163905C}</a:tableStyleId>
              </a:tblPr>
              <a:tblGrid>
                <a:gridCol w="19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HOME WIN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s, 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</a:t>
                      </a:r>
                      <a:r>
                        <a:rPr lang="en-001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</a:t>
                      </a:r>
                      <a:r>
                        <a:rPr lang="en-001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</a:t>
                      </a:r>
                      <a:endParaRPr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Odds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, Match </a:t>
                      </a: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Statistics</a:t>
                      </a:r>
                      <a:endParaRPr lang="fr-FR"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 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</a:t>
                      </a:r>
                      <a:r>
                        <a:rPr lang="en-001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</a:t>
                      </a:r>
                      <a:endParaRPr lang="en-001" sz="18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271B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Odds</a:t>
                      </a:r>
                      <a:r>
                        <a:rPr lang="fr-FR" sz="12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, Match </a:t>
                      </a:r>
                      <a:r>
                        <a:rPr lang="fr-FR" sz="1200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Statistics</a:t>
                      </a:r>
                      <a:endParaRPr lang="fr-FR" sz="11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LOGISTIC REGRESSION</a:t>
                      </a:r>
                    </a:p>
                  </a:txBody>
                  <a:tcPr marL="91425" marR="81625" marT="91425" marB="91425" anchor="ctr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: 62%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71%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u="sng" dirty="0" err="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</a:t>
                      </a:r>
                      <a:r>
                        <a:rPr lang="fr-CH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:</a:t>
                      </a: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60% </a:t>
                      </a:r>
                      <a:r>
                        <a:rPr lang="fr-CH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fr-CH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66%</a:t>
                      </a:r>
                      <a:endParaRPr b="1" dirty="0">
                        <a:solidFill>
                          <a:srgbClr val="00B05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Pre:</a:t>
                      </a:r>
                      <a:r>
                        <a:rPr lang="en" u="none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 err="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NaN</a:t>
                      </a:r>
                      <a:endParaRPr lang="en" dirty="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Rec:</a:t>
                      </a:r>
                      <a:r>
                        <a:rPr lang="en" u="none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Pre: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0%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68%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u="sng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Rec:</a:t>
                      </a:r>
                      <a:r>
                        <a:rPr lang="en" u="none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42%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DECISION TREE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11% </a:t>
                      </a:r>
                      <a:r>
                        <a:rPr lang="fr-CH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11%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4% </a:t>
                      </a:r>
                      <a:r>
                        <a:rPr lang="fr-CH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-001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fr-CH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4%</a:t>
                      </a:r>
                      <a:endParaRPr dirty="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21%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21%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 </a:t>
                      </a:r>
                      <a:r>
                        <a:rPr lang="en" b="1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0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68%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68%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0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42% </a:t>
                      </a:r>
                      <a:r>
                        <a:rPr lang="en" b="1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/</a:t>
                      </a:r>
                      <a:r>
                        <a:rPr lang="en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" dirty="0">
                          <a:solidFill>
                            <a:srgbClr val="00B05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42%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0" name="Google Shape;390;p43"/>
          <p:cNvSpPr txBox="1">
            <a:spLocks noGrp="1"/>
          </p:cNvSpPr>
          <p:nvPr>
            <p:ph type="title"/>
          </p:nvPr>
        </p:nvSpPr>
        <p:spPr>
          <a:xfrm>
            <a:off x="719950" y="347125"/>
            <a:ext cx="62181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800" dirty="0"/>
              <a:t>FINAL RESULTS</a:t>
            </a:r>
            <a:r>
              <a:rPr lang="en-001" sz="2800"/>
              <a:t>, </a:t>
            </a:r>
            <a:r>
              <a:rPr lang="fr-CH" sz="2800" dirty="0" err="1"/>
              <a:t>Precision</a:t>
            </a:r>
            <a:r>
              <a:rPr lang="fr-CH" sz="2800"/>
              <a:t> / </a:t>
            </a:r>
            <a:r>
              <a:rPr lang="fr-CH" sz="2800" dirty="0" err="1"/>
              <a:t>Recall</a:t>
            </a:r>
            <a:endParaRPr sz="2800" dirty="0"/>
          </a:p>
        </p:txBody>
      </p:sp>
      <p:cxnSp>
        <p:nvCxnSpPr>
          <p:cNvPr id="391" name="Google Shape;391;p43"/>
          <p:cNvCxnSpPr/>
          <p:nvPr/>
        </p:nvCxnSpPr>
        <p:spPr>
          <a:xfrm>
            <a:off x="717232" y="3137299"/>
            <a:ext cx="7709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3"/>
          <p:cNvCxnSpPr/>
          <p:nvPr/>
        </p:nvCxnSpPr>
        <p:spPr>
          <a:xfrm>
            <a:off x="717232" y="3955824"/>
            <a:ext cx="7709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" name="Google Shape;393;p43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94" name="Google Shape;394;p43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95" name="Google Shape;395;p43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3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3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3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3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43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451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CH" dirty="0" err="1"/>
              <a:t>Logistic</a:t>
            </a:r>
            <a:r>
              <a:rPr lang="fr-CH" dirty="0"/>
              <a:t> </a:t>
            </a:r>
            <a:r>
              <a:rPr lang="fr-CH" dirty="0" err="1"/>
              <a:t>Regression</a:t>
            </a:r>
            <a:endParaRPr lang="fr-CH" dirty="0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5CA55F-D56C-4D4D-8137-468BC375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66" y="1827247"/>
            <a:ext cx="2188563" cy="2966224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384BD1-2627-4047-A583-329EDD84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06" y="1827247"/>
            <a:ext cx="2422650" cy="3281702"/>
          </a:xfrm>
          <a:prstGeom prst="rect">
            <a:avLst/>
          </a:prstGeom>
        </p:spPr>
      </p:pic>
      <p:sp>
        <p:nvSpPr>
          <p:cNvPr id="30" name="Google Shape;312;p40">
            <a:extLst>
              <a:ext uri="{FF2B5EF4-FFF2-40B4-BE49-F238E27FC236}">
                <a16:creationId xmlns:a16="http://schemas.microsoft.com/office/drawing/2014/main" id="{354A60E7-F260-2043-8349-FC1FCADC28F5}"/>
              </a:ext>
            </a:extLst>
          </p:cNvPr>
          <p:cNvSpPr txBox="1">
            <a:spLocks/>
          </p:cNvSpPr>
          <p:nvPr/>
        </p:nvSpPr>
        <p:spPr>
          <a:xfrm flipH="1">
            <a:off x="1595590" y="1116838"/>
            <a:ext cx="14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2200" dirty="0" err="1"/>
              <a:t>Odds</a:t>
            </a:r>
            <a:endParaRPr lang="fr-CH"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1" name="Google Shape;312;p40">
            <a:extLst>
              <a:ext uri="{FF2B5EF4-FFF2-40B4-BE49-F238E27FC236}">
                <a16:creationId xmlns:a16="http://schemas.microsoft.com/office/drawing/2014/main" id="{302BC8DF-0D57-C64D-B353-F70C41B532D2}"/>
              </a:ext>
            </a:extLst>
          </p:cNvPr>
          <p:cNvSpPr txBox="1">
            <a:spLocks/>
          </p:cNvSpPr>
          <p:nvPr/>
        </p:nvSpPr>
        <p:spPr>
          <a:xfrm flipH="1">
            <a:off x="5995726" y="1116838"/>
            <a:ext cx="14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2200" dirty="0" err="1"/>
              <a:t>Statistics</a:t>
            </a:r>
            <a:endParaRPr lang="fr-CH"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  <p:extLst>
      <p:ext uri="{BB962C8B-B14F-4D97-AF65-F5344CB8AC3E}">
        <p14:creationId xmlns:p14="http://schemas.microsoft.com/office/powerpoint/2010/main" val="401307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CH" dirty="0" err="1"/>
              <a:t>Decision</a:t>
            </a:r>
            <a:r>
              <a:rPr lang="fr-CH" dirty="0"/>
              <a:t> </a:t>
            </a:r>
            <a:r>
              <a:rPr lang="fr-CH" dirty="0" err="1"/>
              <a:t>Trees</a:t>
            </a:r>
            <a:endParaRPr dirty="0"/>
          </a:p>
        </p:txBody>
      </p:sp>
      <p:sp>
        <p:nvSpPr>
          <p:cNvPr id="312" name="Google Shape;312;p40"/>
          <p:cNvSpPr txBox="1">
            <a:spLocks noGrp="1"/>
          </p:cNvSpPr>
          <p:nvPr>
            <p:ph type="ctrTitle" idx="4294967295"/>
          </p:nvPr>
        </p:nvSpPr>
        <p:spPr>
          <a:xfrm flipH="1">
            <a:off x="1423074" y="1257061"/>
            <a:ext cx="145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Odds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12;p40">
            <a:extLst>
              <a:ext uri="{FF2B5EF4-FFF2-40B4-BE49-F238E27FC236}">
                <a16:creationId xmlns:a16="http://schemas.microsoft.com/office/drawing/2014/main" id="{9A10CFB9-2E41-CA46-86AA-BEE8F25C42B5}"/>
              </a:ext>
            </a:extLst>
          </p:cNvPr>
          <p:cNvSpPr txBox="1">
            <a:spLocks/>
          </p:cNvSpPr>
          <p:nvPr/>
        </p:nvSpPr>
        <p:spPr>
          <a:xfrm flipH="1">
            <a:off x="6262926" y="1257061"/>
            <a:ext cx="145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2200" dirty="0" err="1"/>
              <a:t>Statistics</a:t>
            </a:r>
            <a:endParaRPr lang="fr-CH"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69273E0-D660-2940-A2D1-6C84090B4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80" y="2107691"/>
            <a:ext cx="3030811" cy="2068171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76E2306-5278-DE46-A917-EFB107B9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32" y="2107692"/>
            <a:ext cx="3037388" cy="2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1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3264AF6-B020-4BAC-B933-C63A1DDA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2389016 w 9144000"/>
              <a:gd name="connsiteY0" fmla="*/ 2819400 h 5143500"/>
              <a:gd name="connsiteX1" fmla="*/ 2015064 w 9144000"/>
              <a:gd name="connsiteY1" fmla="*/ 3193352 h 5143500"/>
              <a:gd name="connsiteX2" fmla="*/ 2015064 w 9144000"/>
              <a:gd name="connsiteY2" fmla="*/ 4689115 h 5143500"/>
              <a:gd name="connsiteX3" fmla="*/ 2389016 w 9144000"/>
              <a:gd name="connsiteY3" fmla="*/ 5063067 h 5143500"/>
              <a:gd name="connsiteX4" fmla="*/ 5586578 w 9144000"/>
              <a:gd name="connsiteY4" fmla="*/ 5063067 h 5143500"/>
              <a:gd name="connsiteX5" fmla="*/ 5960530 w 9144000"/>
              <a:gd name="connsiteY5" fmla="*/ 4689115 h 5143500"/>
              <a:gd name="connsiteX6" fmla="*/ 5960530 w 9144000"/>
              <a:gd name="connsiteY6" fmla="*/ 3193352 h 5143500"/>
              <a:gd name="connsiteX7" fmla="*/ 5586578 w 9144000"/>
              <a:gd name="connsiteY7" fmla="*/ 2819400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2389016" y="2819400"/>
                </a:moveTo>
                <a:cubicBezTo>
                  <a:pt x="2182488" y="2819400"/>
                  <a:pt x="2015064" y="2986824"/>
                  <a:pt x="2015064" y="3193352"/>
                </a:cubicBezTo>
                <a:lnTo>
                  <a:pt x="2015064" y="4689115"/>
                </a:lnTo>
                <a:cubicBezTo>
                  <a:pt x="2015064" y="4895643"/>
                  <a:pt x="2182488" y="5063067"/>
                  <a:pt x="2389016" y="5063067"/>
                </a:cubicBezTo>
                <a:lnTo>
                  <a:pt x="5586578" y="5063067"/>
                </a:lnTo>
                <a:cubicBezTo>
                  <a:pt x="5793106" y="5063067"/>
                  <a:pt x="5960530" y="4895643"/>
                  <a:pt x="5960530" y="4689115"/>
                </a:cubicBezTo>
                <a:lnTo>
                  <a:pt x="5960530" y="3193352"/>
                </a:lnTo>
                <a:cubicBezTo>
                  <a:pt x="5960530" y="2986824"/>
                  <a:pt x="5793106" y="2819400"/>
                  <a:pt x="5586578" y="28194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1F4C01FD-2FF7-4D09-81F5-411400DB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9">
            <a:extLst>
              <a:ext uri="{FF2B5EF4-FFF2-40B4-BE49-F238E27FC236}">
                <a16:creationId xmlns:a16="http://schemas.microsoft.com/office/drawing/2014/main" id="{224FF7D2-78BD-41A6-A232-D2B6F2DB6D4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119938"/>
              <a:gd name="f9" fmla="val 759222"/>
              <a:gd name="f10" fmla="val 6217760"/>
              <a:gd name="f11" fmla="val 5486400"/>
              <a:gd name="f12" fmla="val 962407"/>
              <a:gd name="f13" fmla="val 1213049"/>
              <a:gd name="f14" fmla="val 1463691"/>
              <a:gd name="f15" fmla="val 1666876"/>
              <a:gd name="f16" fmla="val 8022116"/>
              <a:gd name="f17" fmla="val 87534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119938 f26 1"/>
              <a:gd name="f31" fmla="*/ 759222 f25 1"/>
              <a:gd name="f32" fmla="*/ 5486400 f26 1"/>
              <a:gd name="f33" fmla="*/ 1213049 f25 1"/>
              <a:gd name="f34" fmla="*/ 1666876 f25 1"/>
              <a:gd name="f35" fmla="*/ 87534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2653AA6-68C6-4BA5-8BEA-AD0ED5DB3CE6}"/>
              </a:ext>
            </a:extLst>
          </p:cNvPr>
          <p:cNvCxnSpPr>
            <a:cxnSpLocks/>
          </p:cNvCxnSpPr>
          <p:nvPr/>
        </p:nvCxnSpPr>
        <p:spPr>
          <a:xfrm>
            <a:off x="6540367" y="999429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CD53B147-10E1-4FF0-9FC7-B68773DE93A3}"/>
              </a:ext>
            </a:extLst>
          </p:cNvPr>
          <p:cNvSpPr/>
          <p:nvPr/>
        </p:nvSpPr>
        <p:spPr>
          <a:xfrm>
            <a:off x="7335254" y="1198760"/>
            <a:ext cx="1315076" cy="130710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9FC0E8-DA66-4BDE-BDD3-E9B38EA6241F}"/>
              </a:ext>
            </a:extLst>
          </p:cNvPr>
          <p:cNvSpPr txBox="1"/>
          <p:nvPr/>
        </p:nvSpPr>
        <p:spPr>
          <a:xfrm>
            <a:off x="7391658" y="1252931"/>
            <a:ext cx="1202267" cy="110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3 Odds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You can bet on one of these 3 results</a:t>
            </a:r>
            <a:endParaRPr lang="fr-FR" sz="1100" b="1" dirty="0">
              <a:solidFill>
                <a:schemeClr val="bg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6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E0BC2FF-0350-4699-BE04-E826CAD9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48F07CA2-F796-4C23-8AE2-C041F10600C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134100"/>
              <a:gd name="f9" fmla="val 768747"/>
              <a:gd name="f10" fmla="val 5880280"/>
              <a:gd name="f11" fmla="val 5674519"/>
              <a:gd name="f12" fmla="val 961271"/>
              <a:gd name="f13" fmla="val 1198761"/>
              <a:gd name="f14" fmla="val 1436251"/>
              <a:gd name="f15" fmla="val 1628775"/>
              <a:gd name="f16" fmla="val 6387920"/>
              <a:gd name="f17" fmla="val 659368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134100 f26 1"/>
              <a:gd name="f31" fmla="*/ 768747 f25 1"/>
              <a:gd name="f32" fmla="*/ 5674519 f26 1"/>
              <a:gd name="f33" fmla="*/ 1198761 f25 1"/>
              <a:gd name="f34" fmla="*/ 1628775 f25 1"/>
              <a:gd name="f35" fmla="*/ 659368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E98B961-1E35-405D-9C4C-806BAD78EA35}"/>
              </a:ext>
            </a:extLst>
          </p:cNvPr>
          <p:cNvCxnSpPr>
            <a:cxnSpLocks/>
          </p:cNvCxnSpPr>
          <p:nvPr/>
        </p:nvCxnSpPr>
        <p:spPr>
          <a:xfrm>
            <a:off x="4906300" y="1065316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2E85659-BF0C-44D3-83DA-394CEF156FE4}"/>
              </a:ext>
            </a:extLst>
          </p:cNvPr>
          <p:cNvSpPr/>
          <p:nvPr/>
        </p:nvSpPr>
        <p:spPr>
          <a:xfrm>
            <a:off x="5728791" y="1343966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276D39-FDB7-423C-9C16-9D6E48890F94}"/>
              </a:ext>
            </a:extLst>
          </p:cNvPr>
          <p:cNvSpPr txBox="1"/>
          <p:nvPr/>
        </p:nvSpPr>
        <p:spPr>
          <a:xfrm>
            <a:off x="5757591" y="1318818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L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v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e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r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p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ol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C33CA21-EBC1-4107-92C7-EE6E122B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2933A225-DB2C-41CF-8B5D-3959DB97AF85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919913"/>
              <a:gd name="f9" fmla="val 759223"/>
              <a:gd name="f10" fmla="val 6670038"/>
              <a:gd name="f11" fmla="val 6467475"/>
              <a:gd name="f12" fmla="val 951747"/>
              <a:gd name="f13" fmla="val 1189237"/>
              <a:gd name="f14" fmla="val 1426727"/>
              <a:gd name="f15" fmla="val 1619251"/>
              <a:gd name="f16" fmla="val 7169788"/>
              <a:gd name="f17" fmla="val 737235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919913 f26 1"/>
              <a:gd name="f31" fmla="*/ 759223 f25 1"/>
              <a:gd name="f32" fmla="*/ 6467475 f26 1"/>
              <a:gd name="f33" fmla="*/ 1189237 f25 1"/>
              <a:gd name="f34" fmla="*/ 1619251 f25 1"/>
              <a:gd name="f35" fmla="*/ 737235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3A6E339-F025-4B95-94AD-DF2B4C3B2815}"/>
              </a:ext>
            </a:extLst>
          </p:cNvPr>
          <p:cNvCxnSpPr>
            <a:cxnSpLocks/>
          </p:cNvCxnSpPr>
          <p:nvPr/>
        </p:nvCxnSpPr>
        <p:spPr>
          <a:xfrm>
            <a:off x="5465100" y="1073783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A7A4C537-C9F4-42FB-B69A-410BDE36A98F}"/>
              </a:ext>
            </a:extLst>
          </p:cNvPr>
          <p:cNvSpPr/>
          <p:nvPr/>
        </p:nvSpPr>
        <p:spPr>
          <a:xfrm>
            <a:off x="6287591" y="1352432"/>
            <a:ext cx="1315076" cy="9081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D5332-A243-439B-BA81-12EB37213B30}"/>
              </a:ext>
            </a:extLst>
          </p:cNvPr>
          <p:cNvSpPr txBox="1"/>
          <p:nvPr/>
        </p:nvSpPr>
        <p:spPr>
          <a:xfrm>
            <a:off x="6343995" y="1327285"/>
            <a:ext cx="1202267" cy="84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the match result is Draw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32C8BE3C-C975-48CB-81C0-658C0C5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5">
            <a:extLst>
              <a:ext uri="{FF2B5EF4-FFF2-40B4-BE49-F238E27FC236}">
                <a16:creationId xmlns:a16="http://schemas.microsoft.com/office/drawing/2014/main" id="{4FED0194-D574-4194-9F67-2E40A3202F17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691438"/>
              <a:gd name="f9" fmla="val 759222"/>
              <a:gd name="f10" fmla="val 7441563"/>
              <a:gd name="f11" fmla="val 7239000"/>
              <a:gd name="f12" fmla="val 951746"/>
              <a:gd name="f13" fmla="val 1189236"/>
              <a:gd name="f14" fmla="val 1426726"/>
              <a:gd name="f15" fmla="val 1619250"/>
              <a:gd name="f16" fmla="val 7941313"/>
              <a:gd name="f17" fmla="val 81438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691438 f26 1"/>
              <a:gd name="f31" fmla="*/ 759222 f25 1"/>
              <a:gd name="f32" fmla="*/ 7239000 f26 1"/>
              <a:gd name="f33" fmla="*/ 1189236 f25 1"/>
              <a:gd name="f34" fmla="*/ 1619250 f25 1"/>
              <a:gd name="f35" fmla="*/ 81438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543F6FF-7A82-41F7-AD20-ABBC4BC485E2}"/>
              </a:ext>
            </a:extLst>
          </p:cNvPr>
          <p:cNvCxnSpPr>
            <a:cxnSpLocks/>
          </p:cNvCxnSpPr>
          <p:nvPr/>
        </p:nvCxnSpPr>
        <p:spPr>
          <a:xfrm>
            <a:off x="5998500" y="1124582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F652C4C6-7E94-45B5-B694-8C003BF3D6AF}"/>
              </a:ext>
            </a:extLst>
          </p:cNvPr>
          <p:cNvSpPr/>
          <p:nvPr/>
        </p:nvSpPr>
        <p:spPr>
          <a:xfrm>
            <a:off x="6820991" y="1403232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F38E2C-E4F8-4249-B231-F2A05072E79A}"/>
              </a:ext>
            </a:extLst>
          </p:cNvPr>
          <p:cNvSpPr txBox="1"/>
          <p:nvPr/>
        </p:nvSpPr>
        <p:spPr>
          <a:xfrm>
            <a:off x="6849791" y="1378084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atford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421313"/>
            <a:ext cx="7033500" cy="996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001" dirty="0">
                <a:solidFill>
                  <a:schemeClr val="accent2"/>
                </a:solidFill>
              </a:rPr>
              <a:t>SCATTER PLOTS </a:t>
            </a:r>
            <a:r>
              <a:rPr lang="en-00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001" b="1" dirty="0">
                <a:solidFill>
                  <a:schemeClr val="accent2"/>
                </a:solidFill>
                <a:sym typeface="Wingdings" panose="05000000000000000000" pitchFamily="2" charset="2"/>
              </a:rPr>
              <a:t>Odds distribution 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T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r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d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ctrTitle" idx="4294967295"/>
          </p:nvPr>
        </p:nvSpPr>
        <p:spPr>
          <a:xfrm flipH="1">
            <a:off x="3743828" y="3797300"/>
            <a:ext cx="203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/>
              <a:t>D</a:t>
            </a:r>
            <a:r>
              <a:rPr lang="fr-FR" sz="1800" dirty="0"/>
              <a:t>r</a:t>
            </a:r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 </a:t>
            </a:r>
            <a:r>
              <a:rPr lang="fr-FR" sz="1800" dirty="0"/>
              <a:t>M</a:t>
            </a:r>
            <a:r>
              <a:rPr lang="en-001" sz="1800" dirty="0"/>
              <a:t>a</a:t>
            </a:r>
            <a:r>
              <a:rPr lang="fr-FR" sz="1800" dirty="0"/>
              <a:t>t</a:t>
            </a:r>
            <a:r>
              <a:rPr lang="en-001" sz="1800" dirty="0"/>
              <a:t>c</a:t>
            </a:r>
            <a:r>
              <a:rPr lang="fr-FR" sz="1800" dirty="0"/>
              <a:t>h</a:t>
            </a:r>
            <a:endParaRPr sz="1800" dirty="0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18;p40">
            <a:extLst>
              <a:ext uri="{FF2B5EF4-FFF2-40B4-BE49-F238E27FC236}">
                <a16:creationId xmlns:a16="http://schemas.microsoft.com/office/drawing/2014/main" id="{E30F26D6-AD45-4A1D-BDE7-B12E864B72AA}"/>
              </a:ext>
            </a:extLst>
          </p:cNvPr>
          <p:cNvSpPr txBox="1">
            <a:spLocks/>
          </p:cNvSpPr>
          <p:nvPr/>
        </p:nvSpPr>
        <p:spPr>
          <a:xfrm flipH="1">
            <a:off x="6456017" y="3797300"/>
            <a:ext cx="22648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a</a:t>
            </a:r>
            <a:r>
              <a:rPr lang="fr-FR" sz="1800" dirty="0"/>
              <a:t>y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27" name="Google Shape;317;p40">
            <a:extLst>
              <a:ext uri="{FF2B5EF4-FFF2-40B4-BE49-F238E27FC236}">
                <a16:creationId xmlns:a16="http://schemas.microsoft.com/office/drawing/2014/main" id="{9A2891F5-1B91-4C52-8D96-EBCF73D0CA3E}"/>
              </a:ext>
            </a:extLst>
          </p:cNvPr>
          <p:cNvSpPr txBox="1">
            <a:spLocks/>
          </p:cNvSpPr>
          <p:nvPr/>
        </p:nvSpPr>
        <p:spPr>
          <a:xfrm flipH="1">
            <a:off x="439798" y="4138786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e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Home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Home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sp>
        <p:nvSpPr>
          <p:cNvPr id="28" name="Google Shape;318;p40">
            <a:extLst>
              <a:ext uri="{FF2B5EF4-FFF2-40B4-BE49-F238E27FC236}">
                <a16:creationId xmlns:a16="http://schemas.microsoft.com/office/drawing/2014/main" id="{E0E80427-B473-4532-85D6-7AE4BED45125}"/>
              </a:ext>
            </a:extLst>
          </p:cNvPr>
          <p:cNvSpPr txBox="1">
            <a:spLocks/>
          </p:cNvSpPr>
          <p:nvPr/>
        </p:nvSpPr>
        <p:spPr>
          <a:xfrm flipH="1">
            <a:off x="571248" y="3797300"/>
            <a:ext cx="23220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H</a:t>
            </a:r>
            <a:r>
              <a:rPr lang="fr-FR" sz="1800" dirty="0"/>
              <a:t>o</a:t>
            </a:r>
            <a:r>
              <a:rPr lang="en-001" sz="1800" dirty="0"/>
              <a:t>m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891FAB2D-E860-4DD4-B3DB-136C81FC8E1C}"/>
              </a:ext>
            </a:extLst>
          </p:cNvPr>
          <p:cNvSpPr txBox="1">
            <a:spLocks/>
          </p:cNvSpPr>
          <p:nvPr/>
        </p:nvSpPr>
        <p:spPr>
          <a:xfrm flipH="1">
            <a:off x="3408404" y="4091687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 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a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c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o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raw</a:t>
            </a:r>
          </a:p>
        </p:txBody>
      </p:sp>
      <p:sp>
        <p:nvSpPr>
          <p:cNvPr id="31" name="Google Shape;317;p40">
            <a:extLst>
              <a:ext uri="{FF2B5EF4-FFF2-40B4-BE49-F238E27FC236}">
                <a16:creationId xmlns:a16="http://schemas.microsoft.com/office/drawing/2014/main" id="{46CEBA14-8B26-452A-81F3-C0011ECE6030}"/>
              </a:ext>
            </a:extLst>
          </p:cNvPr>
          <p:cNvSpPr txBox="1">
            <a:spLocks/>
          </p:cNvSpPr>
          <p:nvPr/>
        </p:nvSpPr>
        <p:spPr>
          <a:xfrm flipH="1">
            <a:off x="6318629" y="4086200"/>
            <a:ext cx="2584929" cy="6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Away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A3433B-3249-BC4F-A221-C85F5002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38" y="1758970"/>
            <a:ext cx="2719020" cy="1810350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7E6B8C-1E9F-B640-ADF3-B1024435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11" y="1758970"/>
            <a:ext cx="2736900" cy="1819897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7B45CCD-245E-0C44-983B-81F81EB3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73" y="1758971"/>
            <a:ext cx="2712378" cy="182944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B4D9556-45D4-40B7-912F-6A66C29D8C3B}"/>
              </a:ext>
            </a:extLst>
          </p:cNvPr>
          <p:cNvSpPr/>
          <p:nvPr/>
        </p:nvSpPr>
        <p:spPr>
          <a:xfrm>
            <a:off x="1621967" y="1655209"/>
            <a:ext cx="1402760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B1DD79-B599-4D81-A54E-42056E0BCC45}"/>
              </a:ext>
            </a:extLst>
          </p:cNvPr>
          <p:cNvSpPr/>
          <p:nvPr/>
        </p:nvSpPr>
        <p:spPr>
          <a:xfrm>
            <a:off x="4567432" y="1628153"/>
            <a:ext cx="1292593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1485F54-195D-4F1E-8FD0-9129B001C202}"/>
              </a:ext>
            </a:extLst>
          </p:cNvPr>
          <p:cNvSpPr/>
          <p:nvPr/>
        </p:nvSpPr>
        <p:spPr>
          <a:xfrm>
            <a:off x="7053034" y="1628153"/>
            <a:ext cx="1744389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97CFFB-B2BA-490B-91CA-FB887C782582}"/>
              </a:ext>
            </a:extLst>
          </p:cNvPr>
          <p:cNvSpPr txBox="1"/>
          <p:nvPr/>
        </p:nvSpPr>
        <p:spPr>
          <a:xfrm>
            <a:off x="601873" y="3498595"/>
            <a:ext cx="2486578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O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D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D 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N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U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M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B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E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R for HOME</a:t>
            </a:r>
            <a:endParaRPr lang="fr-FR" b="1" dirty="0">
              <a:solidFill>
                <a:schemeClr val="bg1"/>
              </a:solidFill>
              <a:latin typeface="Montserrat SemiBold" panose="020B060402020202020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8EA7E1-BC95-4730-8D7F-B4AF16AF1245}"/>
              </a:ext>
            </a:extLst>
          </p:cNvPr>
          <p:cNvSpPr txBox="1"/>
          <p:nvPr/>
        </p:nvSpPr>
        <p:spPr>
          <a:xfrm rot="16200000">
            <a:off x="-891505" y="2461086"/>
            <a:ext cx="2403222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HOME WIN or NOT WIN</a:t>
            </a:r>
            <a:endParaRPr lang="fr-FR" b="1" dirty="0">
              <a:solidFill>
                <a:schemeClr val="bg1"/>
              </a:solidFill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32" grpId="0" animBg="1"/>
      <p:bldP spid="4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METHODOLOGY for Classification</a:t>
            </a:r>
            <a:endParaRPr dirty="0"/>
          </a:p>
        </p:txBody>
      </p:sp>
      <p:cxnSp>
        <p:nvCxnSpPr>
          <p:cNvPr id="702" name="Google Shape;702;p51"/>
          <p:cNvCxnSpPr/>
          <p:nvPr/>
        </p:nvCxnSpPr>
        <p:spPr>
          <a:xfrm rot="10800000" flipH="1">
            <a:off x="5794326" y="3701305"/>
            <a:ext cx="1002900" cy="933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6689546" y="3571755"/>
            <a:ext cx="246540" cy="229012"/>
          </a:xfrm>
          <a:custGeom>
            <a:avLst/>
            <a:gdLst/>
            <a:ahLst/>
            <a:cxnLst/>
            <a:rect l="l" t="t" r="r" b="b"/>
            <a:pathLst>
              <a:path w="11576" h="10753" extrusionOk="0">
                <a:moveTo>
                  <a:pt x="5786" y="1"/>
                </a:moveTo>
                <a:cubicBezTo>
                  <a:pt x="3185" y="1"/>
                  <a:pt x="889" y="1886"/>
                  <a:pt x="468" y="4505"/>
                </a:cubicBezTo>
                <a:cubicBezTo>
                  <a:pt x="1" y="7440"/>
                  <a:pt x="2002" y="10209"/>
                  <a:pt x="4904" y="10676"/>
                </a:cubicBezTo>
                <a:cubicBezTo>
                  <a:pt x="5208" y="10728"/>
                  <a:pt x="5509" y="10753"/>
                  <a:pt x="5807" y="10753"/>
                </a:cubicBezTo>
                <a:cubicBezTo>
                  <a:pt x="8387" y="10753"/>
                  <a:pt x="10657" y="8872"/>
                  <a:pt x="11075" y="6240"/>
                </a:cubicBezTo>
                <a:cubicBezTo>
                  <a:pt x="11576" y="3304"/>
                  <a:pt x="9574" y="535"/>
                  <a:pt x="6639" y="68"/>
                </a:cubicBezTo>
                <a:cubicBezTo>
                  <a:pt x="6352" y="23"/>
                  <a:pt x="6067" y="1"/>
                  <a:pt x="57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850580" y="3198412"/>
            <a:ext cx="1963579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1400" dirty="0">
                <a:solidFill>
                  <a:schemeClr val="dk2"/>
                </a:solidFill>
              </a:rPr>
              <a:t>Home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Draw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Away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13" name="Google Shape;713;p51"/>
          <p:cNvSpPr txBox="1">
            <a:spLocks noGrp="1"/>
          </p:cNvSpPr>
          <p:nvPr>
            <p:ph type="ctrTitle" idx="4294967295"/>
          </p:nvPr>
        </p:nvSpPr>
        <p:spPr>
          <a:xfrm flipH="1">
            <a:off x="850580" y="2859382"/>
            <a:ext cx="182756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One for...</a:t>
            </a:r>
            <a:endParaRPr sz="18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cxnSp>
        <p:nvCxnSpPr>
          <p:cNvPr id="730" name="Google Shape;730;p51"/>
          <p:cNvCxnSpPr/>
          <p:nvPr/>
        </p:nvCxnSpPr>
        <p:spPr>
          <a:xfrm>
            <a:off x="5782384" y="4635386"/>
            <a:ext cx="105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1"/>
          <p:cNvSpPr/>
          <p:nvPr/>
        </p:nvSpPr>
        <p:spPr>
          <a:xfrm>
            <a:off x="6699173" y="4520618"/>
            <a:ext cx="246540" cy="229523"/>
          </a:xfrm>
          <a:custGeom>
            <a:avLst/>
            <a:gdLst/>
            <a:ahLst/>
            <a:cxnLst/>
            <a:rect l="l" t="t" r="r" b="b"/>
            <a:pathLst>
              <a:path w="11576" h="10777" extrusionOk="0">
                <a:moveTo>
                  <a:pt x="5787" y="0"/>
                </a:moveTo>
                <a:cubicBezTo>
                  <a:pt x="3185" y="0"/>
                  <a:pt x="889" y="1889"/>
                  <a:pt x="468" y="4538"/>
                </a:cubicBezTo>
                <a:cubicBezTo>
                  <a:pt x="1" y="7473"/>
                  <a:pt x="2002" y="10208"/>
                  <a:pt x="4938" y="10709"/>
                </a:cubicBezTo>
                <a:cubicBezTo>
                  <a:pt x="5221" y="10754"/>
                  <a:pt x="5503" y="10776"/>
                  <a:pt x="5781" y="10776"/>
                </a:cubicBezTo>
                <a:cubicBezTo>
                  <a:pt x="8358" y="10776"/>
                  <a:pt x="10654" y="8888"/>
                  <a:pt x="11075" y="6239"/>
                </a:cubicBezTo>
                <a:cubicBezTo>
                  <a:pt x="11576" y="3303"/>
                  <a:pt x="9574" y="535"/>
                  <a:pt x="6639" y="68"/>
                </a:cubicBezTo>
                <a:cubicBezTo>
                  <a:pt x="6352" y="22"/>
                  <a:pt x="6068" y="0"/>
                  <a:pt x="5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18;p51">
            <a:extLst>
              <a:ext uri="{FF2B5EF4-FFF2-40B4-BE49-F238E27FC236}">
                <a16:creationId xmlns:a16="http://schemas.microsoft.com/office/drawing/2014/main" id="{6B424CD6-680C-4117-85B3-7DD178544A09}"/>
              </a:ext>
            </a:extLst>
          </p:cNvPr>
          <p:cNvSpPr txBox="1">
            <a:spLocks/>
          </p:cNvSpPr>
          <p:nvPr/>
        </p:nvSpPr>
        <p:spPr>
          <a:xfrm flipH="1">
            <a:off x="6981506" y="34014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8" name="Google Shape;719;p51">
            <a:extLst>
              <a:ext uri="{FF2B5EF4-FFF2-40B4-BE49-F238E27FC236}">
                <a16:creationId xmlns:a16="http://schemas.microsoft.com/office/drawing/2014/main" id="{6DF8BAFF-A307-4E00-9D14-55733EF1ED34}"/>
              </a:ext>
            </a:extLst>
          </p:cNvPr>
          <p:cNvSpPr txBox="1">
            <a:spLocks/>
          </p:cNvSpPr>
          <p:nvPr/>
        </p:nvSpPr>
        <p:spPr>
          <a:xfrm flipH="1">
            <a:off x="6981506" y="429292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3353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1787</Words>
  <Application>Microsoft Office PowerPoint</Application>
  <PresentationFormat>Affichage à l'écran (16:9)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Roboto Condensed Light</vt:lpstr>
      <vt:lpstr>Nanum Pen Script</vt:lpstr>
      <vt:lpstr>Bradley Hand ITC</vt:lpstr>
      <vt:lpstr>Montserrat SemiBold</vt:lpstr>
      <vt:lpstr>Quicksand Light</vt:lpstr>
      <vt:lpstr>Calibri</vt:lpstr>
      <vt:lpstr>Quicksand</vt:lpstr>
      <vt:lpstr>Montserrat</vt:lpstr>
      <vt:lpstr>Wingdings</vt:lpstr>
      <vt:lpstr>Arial</vt:lpstr>
      <vt:lpstr>Color of the Year by Slidesgo</vt:lpstr>
      <vt:lpstr>ENGLISH PREMIERE LEAGUE MATCH RESULTS How to build a betting strategy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SCATTER PLOTS  Odds distribution Trends</vt:lpstr>
      <vt:lpstr>THE METHODOLOGY for Classification</vt:lpstr>
      <vt:lpstr>THE BEST MODEL</vt:lpstr>
      <vt:lpstr>BEST MODEL RESULTS W LOGISTIC REGRESSION WITH MATCH STATISTICS</vt:lpstr>
      <vt:lpstr>CONCLUSION W THE FINAL RESULTS OF THIS ANALYSIS</vt:lpstr>
      <vt:lpstr>Présentation PowerPoint</vt:lpstr>
      <vt:lpstr>FINAL RESULTS, model accuracy</vt:lpstr>
      <vt:lpstr>FINAL RESULTS, Precision / Recall</vt:lpstr>
      <vt:lpstr>Logistic Regression</vt:lpstr>
      <vt:lpstr>Decision 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PREMIERE LEAGUE MATCH RESULTS How to build a betting strategy with classification</dc:title>
  <dc:creator>Alix Muller</dc:creator>
  <cp:lastModifiedBy>Alix Muller</cp:lastModifiedBy>
  <cp:revision>62</cp:revision>
  <dcterms:modified xsi:type="dcterms:W3CDTF">2019-12-16T14:39:27Z</dcterms:modified>
</cp:coreProperties>
</file>